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sldIdLst>
    <p:sldId id="256" r:id="rId5"/>
    <p:sldId id="258" r:id="rId6"/>
    <p:sldId id="259" r:id="rId7"/>
    <p:sldId id="257" r:id="rId8"/>
    <p:sldId id="262"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7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0D854-3476-45C9-AF12-0F262B8E1208}"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D1960-2942-41EA-B200-18FFA7C1E146}" type="slidenum">
              <a:rPr lang="en-US" smtClean="0"/>
              <a:t>‹#›</a:t>
            </a:fld>
            <a:endParaRPr lang="en-US"/>
          </a:p>
        </p:txBody>
      </p:sp>
    </p:spTree>
    <p:extLst>
      <p:ext uri="{BB962C8B-B14F-4D97-AF65-F5344CB8AC3E}">
        <p14:creationId xmlns:p14="http://schemas.microsoft.com/office/powerpoint/2010/main" val="416738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E251D-C979-42D0-84AF-D56FA1DAF0FB}" type="slidenum">
              <a:rPr lang="en-US" smtClean="0"/>
              <a:t>2</a:t>
            </a:fld>
            <a:endParaRPr lang="en-US"/>
          </a:p>
        </p:txBody>
      </p:sp>
    </p:spTree>
    <p:extLst>
      <p:ext uri="{BB962C8B-B14F-4D97-AF65-F5344CB8AC3E}">
        <p14:creationId xmlns:p14="http://schemas.microsoft.com/office/powerpoint/2010/main" val="286133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4AD9-363E-BA4E-D20F-BA9E18CC9F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81576A-BA1B-E613-5700-9AC584FBEC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2EBE15-04C7-C51C-2ABD-E0672AF5BE72}"/>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5" name="Footer Placeholder 4">
            <a:extLst>
              <a:ext uri="{FF2B5EF4-FFF2-40B4-BE49-F238E27FC236}">
                <a16:creationId xmlns:a16="http://schemas.microsoft.com/office/drawing/2014/main" id="{C8639B80-F81E-E5E9-B4E8-E378B1121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EAEF7-5A4B-A969-28E2-31755C9B373E}"/>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2369787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6595-507C-A0A1-E91C-AF96DB5F02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6EEA51-03A9-06ED-0BEB-61773E90B0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82E97-B34E-2B44-EB48-7D412E000089}"/>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5" name="Footer Placeholder 4">
            <a:extLst>
              <a:ext uri="{FF2B5EF4-FFF2-40B4-BE49-F238E27FC236}">
                <a16:creationId xmlns:a16="http://schemas.microsoft.com/office/drawing/2014/main" id="{C4908947-D56A-F91F-60BB-A9263E6FE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9A610-A5CF-5615-7481-46AFAF0D95BC}"/>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4044324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C7FF3-E5D9-DD0D-477B-2BD52D6D7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351BB5-51AF-9D0F-E3FB-EB408D5262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42C5C-F4D9-B78A-0203-88071F387E8B}"/>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5" name="Footer Placeholder 4">
            <a:extLst>
              <a:ext uri="{FF2B5EF4-FFF2-40B4-BE49-F238E27FC236}">
                <a16:creationId xmlns:a16="http://schemas.microsoft.com/office/drawing/2014/main" id="{CBC27CB5-AF26-1DA9-051A-27D9216F5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A6AD2-DB80-E833-47C3-C7C98B0A7EAC}"/>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1111359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8654-629C-D0B5-EB7B-57A461857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263A95-F996-2730-CC29-B73BAA1918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B1D53-D722-12EC-07CA-702E4399EE62}"/>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5" name="Footer Placeholder 4">
            <a:extLst>
              <a:ext uri="{FF2B5EF4-FFF2-40B4-BE49-F238E27FC236}">
                <a16:creationId xmlns:a16="http://schemas.microsoft.com/office/drawing/2014/main" id="{D4F9B69F-B539-84EC-79F7-A9238222C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2044D-864B-5645-B635-6009D1F7D4FD}"/>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186357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F1A7-68A1-ABA2-CF3B-6FBDA6911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21B2F3-B6E0-F468-B358-53E7877025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32D471-9426-77FE-B6D3-D6717AA4954F}"/>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5" name="Footer Placeholder 4">
            <a:extLst>
              <a:ext uri="{FF2B5EF4-FFF2-40B4-BE49-F238E27FC236}">
                <a16:creationId xmlns:a16="http://schemas.microsoft.com/office/drawing/2014/main" id="{265FD4C1-4CA0-1D66-1389-FF867DB26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275E9D-9B14-07C7-8832-5693107F5423}"/>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294472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97C0F-7716-8F72-6D8B-D48295129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F2D19-C400-3E6C-1AC6-31B235C7B0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FAB756-60A7-23A5-D6A0-3BAC3C4915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8ED6A8-F87A-03CE-DCE6-E29FCF9CB12A}"/>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6" name="Footer Placeholder 5">
            <a:extLst>
              <a:ext uri="{FF2B5EF4-FFF2-40B4-BE49-F238E27FC236}">
                <a16:creationId xmlns:a16="http://schemas.microsoft.com/office/drawing/2014/main" id="{771BCAFA-91D4-63EB-0D70-17AC50203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8D487-81B1-AC28-AFD0-E9901859FD53}"/>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343660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C2B4-B277-EEA1-E510-678C8871D9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DB04B1-0235-328E-540C-153A8A162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0606DB-5020-3AA2-6F6F-8A18EA99B1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9D620B-8122-637A-5158-DD9D03A14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62F99A-0A3B-057F-AD63-FA22865223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960B56-D732-F427-5052-64F9E7A0604F}"/>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8" name="Footer Placeholder 7">
            <a:extLst>
              <a:ext uri="{FF2B5EF4-FFF2-40B4-BE49-F238E27FC236}">
                <a16:creationId xmlns:a16="http://schemas.microsoft.com/office/drawing/2014/main" id="{97183D2F-F40B-3035-4ED9-2ABA3CE6B2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4F0A2A-0574-1151-F3FB-3A83E97D48D3}"/>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935802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3F8D-37A2-104F-5DDB-551A779214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031162-0DF0-C220-E38D-E91A4E873F93}"/>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4" name="Footer Placeholder 3">
            <a:extLst>
              <a:ext uri="{FF2B5EF4-FFF2-40B4-BE49-F238E27FC236}">
                <a16:creationId xmlns:a16="http://schemas.microsoft.com/office/drawing/2014/main" id="{8CAD33BC-A90C-D129-18B6-9270DEC87D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E6304-5E43-FF02-7DE5-A7FF937E58EF}"/>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3442739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44964E-6FED-EF13-867D-2ECA4877020C}"/>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3" name="Footer Placeholder 2">
            <a:extLst>
              <a:ext uri="{FF2B5EF4-FFF2-40B4-BE49-F238E27FC236}">
                <a16:creationId xmlns:a16="http://schemas.microsoft.com/office/drawing/2014/main" id="{AF82F5D0-736B-DFD4-9060-9EACBB88A4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99CA97-E8CB-50DB-379C-D970EABCE60E}"/>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1834606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EDA4-213B-B66E-5C2E-4C81857AA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FF45CC-1C8A-50A2-8B00-DA1A34C633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92DE2-8043-F5C3-CE48-54F892572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53F5A9-9F14-1672-15A2-79B1B7E2E185}"/>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6" name="Footer Placeholder 5">
            <a:extLst>
              <a:ext uri="{FF2B5EF4-FFF2-40B4-BE49-F238E27FC236}">
                <a16:creationId xmlns:a16="http://schemas.microsoft.com/office/drawing/2014/main" id="{06E628F2-5FC4-DE5F-94C2-E92FCE0C4A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28FFA-6900-8498-A7E1-424E45D77E52}"/>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2645241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1E60-D99D-D978-E827-AF6B57555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129859-C9C3-762A-E9E1-37623C012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D2D4D2-2B8E-D27C-5962-1FA59059A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572E04-0D83-F151-61C5-B7A869BC0E2C}"/>
              </a:ext>
            </a:extLst>
          </p:cNvPr>
          <p:cNvSpPr>
            <a:spLocks noGrp="1"/>
          </p:cNvSpPr>
          <p:nvPr>
            <p:ph type="dt" sz="half" idx="10"/>
          </p:nvPr>
        </p:nvSpPr>
        <p:spPr/>
        <p:txBody>
          <a:bodyPr/>
          <a:lstStyle/>
          <a:p>
            <a:fld id="{E187E283-93C2-43E3-8313-5C530E6D36CE}" type="datetimeFigureOut">
              <a:rPr lang="en-US" smtClean="0"/>
              <a:t>10/30/2024</a:t>
            </a:fld>
            <a:endParaRPr lang="en-US"/>
          </a:p>
        </p:txBody>
      </p:sp>
      <p:sp>
        <p:nvSpPr>
          <p:cNvPr id="6" name="Footer Placeholder 5">
            <a:extLst>
              <a:ext uri="{FF2B5EF4-FFF2-40B4-BE49-F238E27FC236}">
                <a16:creationId xmlns:a16="http://schemas.microsoft.com/office/drawing/2014/main" id="{EC8997D7-6F2F-7017-0299-385DE9C0E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A924D6-8258-D384-799E-DF4DE0329601}"/>
              </a:ext>
            </a:extLst>
          </p:cNvPr>
          <p:cNvSpPr>
            <a:spLocks noGrp="1"/>
          </p:cNvSpPr>
          <p:nvPr>
            <p:ph type="sldNum" sz="quarter" idx="12"/>
          </p:nvPr>
        </p:nvSpPr>
        <p:spPr/>
        <p:txBody>
          <a:bodyPr/>
          <a:lstStyle/>
          <a:p>
            <a:fld id="{1EB2F5AB-370A-4924-A965-B6451BEA52B7}" type="slidenum">
              <a:rPr lang="en-US" smtClean="0"/>
              <a:t>‹#›</a:t>
            </a:fld>
            <a:endParaRPr lang="en-US"/>
          </a:p>
        </p:txBody>
      </p:sp>
    </p:spTree>
    <p:extLst>
      <p:ext uri="{BB962C8B-B14F-4D97-AF65-F5344CB8AC3E}">
        <p14:creationId xmlns:p14="http://schemas.microsoft.com/office/powerpoint/2010/main" val="249889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F5AA1-A652-CEE6-BEFB-9D98A067BF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690C7-040F-2815-8CFA-92672AE8F4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FE5F-CFB5-5B8B-5230-F74578695B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87E283-93C2-43E3-8313-5C530E6D36CE}" type="datetimeFigureOut">
              <a:rPr lang="en-US" smtClean="0"/>
              <a:t>10/30/2024</a:t>
            </a:fld>
            <a:endParaRPr lang="en-US"/>
          </a:p>
        </p:txBody>
      </p:sp>
      <p:sp>
        <p:nvSpPr>
          <p:cNvPr id="5" name="Footer Placeholder 4">
            <a:extLst>
              <a:ext uri="{FF2B5EF4-FFF2-40B4-BE49-F238E27FC236}">
                <a16:creationId xmlns:a16="http://schemas.microsoft.com/office/drawing/2014/main" id="{F935AD87-750A-65FE-4989-E9754CDDA4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A0240BD-56AA-C0E2-BF5A-A68456E31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B2F5AB-370A-4924-A965-B6451BEA52B7}" type="slidenum">
              <a:rPr lang="en-US" smtClean="0"/>
              <a:t>‹#›</a:t>
            </a:fld>
            <a:endParaRPr lang="en-US"/>
          </a:p>
        </p:txBody>
      </p:sp>
    </p:spTree>
    <p:extLst>
      <p:ext uri="{BB962C8B-B14F-4D97-AF65-F5344CB8AC3E}">
        <p14:creationId xmlns:p14="http://schemas.microsoft.com/office/powerpoint/2010/main" val="451962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hyperlink" Target="https://doi.org/10.2307/2260404" TargetMode="External"/><Relationship Id="rId3" Type="http://schemas.openxmlformats.org/officeDocument/2006/relationships/hyperlink" Target="https://doi.org/10.2307/1937429" TargetMode="External"/><Relationship Id="rId7" Type="http://schemas.openxmlformats.org/officeDocument/2006/relationships/hyperlink" Target="https://doi.org/10.1890/ES14-00166.1" TargetMode="External"/><Relationship Id="rId2" Type="http://schemas.openxmlformats.org/officeDocument/2006/relationships/hyperlink" Target="https://usace.contentdm.oclc.org/digital/collection/p16021coll9/id/2943" TargetMode="External"/><Relationship Id="rId1" Type="http://schemas.openxmlformats.org/officeDocument/2006/relationships/slideLayout" Target="../slideLayouts/slideLayout2.xml"/><Relationship Id="rId6" Type="http://schemas.openxmlformats.org/officeDocument/2006/relationships/hyperlink" Target="https://doi.org/10.1371/journal.pone.0121571" TargetMode="External"/><Relationship Id="rId5" Type="http://schemas.openxmlformats.org/officeDocument/2006/relationships/hyperlink" Target="https://doi.org/10.1016/j.ecoleng.2022.106605" TargetMode="External"/><Relationship Id="rId10" Type="http://schemas.openxmlformats.org/officeDocument/2006/relationships/hyperlink" Target="https://doi.org/10.1016/j.rsma.2022.102738" TargetMode="External"/><Relationship Id="rId4" Type="http://schemas.openxmlformats.org/officeDocument/2006/relationships/hyperlink" Target="http://cims.coastal.louisiana.gov/" TargetMode="External"/><Relationship Id="rId9" Type="http://schemas.openxmlformats.org/officeDocument/2006/relationships/hyperlink" Target="https://doi.org/10.1029/2022JG00716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2289-A687-AB6D-16BD-E74E950E2D25}"/>
              </a:ext>
            </a:extLst>
          </p:cNvPr>
          <p:cNvSpPr>
            <a:spLocks noGrp="1"/>
          </p:cNvSpPr>
          <p:nvPr>
            <p:ph type="ctrTitle"/>
          </p:nvPr>
        </p:nvSpPr>
        <p:spPr>
          <a:xfrm>
            <a:off x="1023257" y="2564809"/>
            <a:ext cx="10145486" cy="2387600"/>
          </a:xfrm>
        </p:spPr>
        <p:txBody>
          <a:bodyPr>
            <a:normAutofit fontScale="90000"/>
          </a:bodyPr>
          <a:lstStyle/>
          <a:p>
            <a:r>
              <a:rPr lang="en-US" dirty="0">
                <a:solidFill>
                  <a:schemeClr val="bg1"/>
                </a:solidFill>
              </a:rPr>
              <a:t>Effects of Salinity and Submergence on Spartina Alterniflora in Response to the Mid-Barataria Sediment Diversion</a:t>
            </a:r>
          </a:p>
        </p:txBody>
      </p:sp>
      <p:sp>
        <p:nvSpPr>
          <p:cNvPr id="3" name="Subtitle 2">
            <a:extLst>
              <a:ext uri="{FF2B5EF4-FFF2-40B4-BE49-F238E27FC236}">
                <a16:creationId xmlns:a16="http://schemas.microsoft.com/office/drawing/2014/main" id="{D9E85253-9309-EA9A-3477-5F063A7DE6AE}"/>
              </a:ext>
            </a:extLst>
          </p:cNvPr>
          <p:cNvSpPr>
            <a:spLocks noGrp="1"/>
          </p:cNvSpPr>
          <p:nvPr>
            <p:ph type="subTitle" idx="1"/>
          </p:nvPr>
        </p:nvSpPr>
        <p:spPr>
          <a:xfrm>
            <a:off x="1524000" y="6121991"/>
            <a:ext cx="9144000" cy="502129"/>
          </a:xfrm>
        </p:spPr>
        <p:txBody>
          <a:bodyPr/>
          <a:lstStyle/>
          <a:p>
            <a:r>
              <a:rPr lang="en-US" dirty="0">
                <a:solidFill>
                  <a:schemeClr val="bg1"/>
                </a:solidFill>
              </a:rPr>
              <a:t>Ben Emery, Aidan Gort, Sergio Villamarin Gomez</a:t>
            </a:r>
          </a:p>
        </p:txBody>
      </p:sp>
    </p:spTree>
    <p:extLst>
      <p:ext uri="{BB962C8B-B14F-4D97-AF65-F5344CB8AC3E}">
        <p14:creationId xmlns:p14="http://schemas.microsoft.com/office/powerpoint/2010/main" val="66169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id-Barataria Sediment Diversion Our Best Shot to Turn the Tide on Coastal  Land Loss">
            <a:extLst>
              <a:ext uri="{FF2B5EF4-FFF2-40B4-BE49-F238E27FC236}">
                <a16:creationId xmlns:a16="http://schemas.microsoft.com/office/drawing/2014/main" id="{E5D2AAF8-80C8-B0F6-A522-F7D3840D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75" y="751630"/>
            <a:ext cx="6268157" cy="51538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B6CBE5-0D0C-B604-C63B-E1BEC0E41F62}"/>
              </a:ext>
            </a:extLst>
          </p:cNvPr>
          <p:cNvSpPr txBox="1"/>
          <p:nvPr/>
        </p:nvSpPr>
        <p:spPr>
          <a:xfrm>
            <a:off x="6713004" y="34243"/>
            <a:ext cx="5410200" cy="2831544"/>
          </a:xfrm>
          <a:prstGeom prst="rect">
            <a:avLst/>
          </a:prstGeom>
          <a:noFill/>
        </p:spPr>
        <p:txBody>
          <a:bodyPr wrap="square" rtlCol="0">
            <a:spAutoFit/>
          </a:bodyPr>
          <a:lstStyle/>
          <a:p>
            <a:r>
              <a:rPr lang="en-US" sz="1600" dirty="0"/>
              <a:t>Barataria Bay – 295,000 acres land lost between 1932 – 2016</a:t>
            </a:r>
          </a:p>
          <a:p>
            <a:endParaRPr lang="en-US" sz="1600" dirty="0"/>
          </a:p>
          <a:p>
            <a:r>
              <a:rPr lang="en-US" sz="1600" dirty="0"/>
              <a:t>Marshes degraded due to salt water intrusion/lack of fresh water/no sediment supply</a:t>
            </a:r>
          </a:p>
          <a:p>
            <a:r>
              <a:rPr lang="en-US" sz="1600" dirty="0"/>
              <a:t>  </a:t>
            </a:r>
          </a:p>
          <a:p>
            <a:r>
              <a:rPr lang="en-US" sz="1600" dirty="0"/>
              <a:t>Proposed Diversion Canal to reconnect MS river to the Barataria Bay.  Estimated 27 sq mi land created in 50 year -period.</a:t>
            </a:r>
          </a:p>
          <a:p>
            <a:endParaRPr lang="en-US" sz="1600" dirty="0"/>
          </a:p>
          <a:p>
            <a:r>
              <a:rPr lang="en-US" sz="1600" b="0" i="0" dirty="0">
                <a:solidFill>
                  <a:srgbClr val="000000"/>
                </a:solidFill>
                <a:effectLst/>
                <a:latin typeface="Source Sans Pro" panose="020B0503030403020204" pitchFamily="34" charset="0"/>
              </a:rPr>
              <a:t>Diverts 75,000 </a:t>
            </a:r>
            <a:r>
              <a:rPr lang="en-US" sz="1600" b="0" i="0" dirty="0" err="1">
                <a:solidFill>
                  <a:srgbClr val="000000"/>
                </a:solidFill>
                <a:effectLst/>
                <a:latin typeface="Source Sans Pro" panose="020B0503030403020204" pitchFamily="34" charset="0"/>
              </a:rPr>
              <a:t>cfs</a:t>
            </a:r>
            <a:r>
              <a:rPr lang="en-US" sz="1600" b="0" i="0" dirty="0">
                <a:solidFill>
                  <a:srgbClr val="000000"/>
                </a:solidFill>
                <a:effectLst/>
                <a:latin typeface="Source Sans Pro" panose="020B0503030403020204" pitchFamily="34" charset="0"/>
              </a:rPr>
              <a:t> when MS River flows are at 1,250,000 </a:t>
            </a:r>
            <a:r>
              <a:rPr lang="en-US" b="0" i="0" dirty="0" err="1">
                <a:solidFill>
                  <a:srgbClr val="000000"/>
                </a:solidFill>
                <a:effectLst/>
                <a:latin typeface="Source Sans Pro" panose="020B0503030403020204" pitchFamily="34" charset="0"/>
              </a:rPr>
              <a:t>cfs</a:t>
            </a:r>
            <a:endParaRPr lang="en-US" dirty="0"/>
          </a:p>
        </p:txBody>
      </p:sp>
      <p:sp>
        <p:nvSpPr>
          <p:cNvPr id="4" name="TextBox 3">
            <a:extLst>
              <a:ext uri="{FF2B5EF4-FFF2-40B4-BE49-F238E27FC236}">
                <a16:creationId xmlns:a16="http://schemas.microsoft.com/office/drawing/2014/main" id="{3116DF5A-CCC6-62E9-F362-0F3E52E322B4}"/>
              </a:ext>
            </a:extLst>
          </p:cNvPr>
          <p:cNvSpPr txBox="1"/>
          <p:nvPr/>
        </p:nvSpPr>
        <p:spPr>
          <a:xfrm>
            <a:off x="2057556" y="105299"/>
            <a:ext cx="2692597" cy="646331"/>
          </a:xfrm>
          <a:prstGeom prst="rect">
            <a:avLst/>
          </a:prstGeom>
          <a:noFill/>
        </p:spPr>
        <p:txBody>
          <a:bodyPr wrap="none" rtlCol="0">
            <a:spAutoFit/>
          </a:bodyPr>
          <a:lstStyle/>
          <a:p>
            <a:r>
              <a:rPr lang="en-US" sz="3600" b="1" dirty="0"/>
              <a:t>Background</a:t>
            </a:r>
          </a:p>
        </p:txBody>
      </p:sp>
      <p:pic>
        <p:nvPicPr>
          <p:cNvPr id="10" name="Picture 9">
            <a:extLst>
              <a:ext uri="{FF2B5EF4-FFF2-40B4-BE49-F238E27FC236}">
                <a16:creationId xmlns:a16="http://schemas.microsoft.com/office/drawing/2014/main" id="{6D516A1B-A206-A0C1-E4EF-9FABA57315A2}"/>
              </a:ext>
            </a:extLst>
          </p:cNvPr>
          <p:cNvPicPr>
            <a:picLocks noChangeAspect="1"/>
          </p:cNvPicPr>
          <p:nvPr/>
        </p:nvPicPr>
        <p:blipFill>
          <a:blip r:embed="rId4"/>
          <a:stretch>
            <a:fillRect/>
          </a:stretch>
        </p:blipFill>
        <p:spPr>
          <a:xfrm>
            <a:off x="7991475" y="4576846"/>
            <a:ext cx="4131729" cy="2281153"/>
          </a:xfrm>
          <a:prstGeom prst="rect">
            <a:avLst/>
          </a:prstGeom>
        </p:spPr>
      </p:pic>
      <p:pic>
        <p:nvPicPr>
          <p:cNvPr id="1026" name="Picture 2" descr="Mid-Barataria Sediment Diversion Project | GEC Inc.">
            <a:extLst>
              <a:ext uri="{FF2B5EF4-FFF2-40B4-BE49-F238E27FC236}">
                <a16:creationId xmlns:a16="http://schemas.microsoft.com/office/drawing/2014/main" id="{4283F65E-4CDB-5E92-9D18-8F9958BCF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933" y="3032631"/>
            <a:ext cx="3394038" cy="2545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82DCD08-B7B1-6AC4-9B56-E11322821FD4}"/>
              </a:ext>
            </a:extLst>
          </p:cNvPr>
          <p:cNvSpPr txBox="1"/>
          <p:nvPr/>
        </p:nvSpPr>
        <p:spPr>
          <a:xfrm>
            <a:off x="371475" y="5991421"/>
            <a:ext cx="6724650" cy="923330"/>
          </a:xfrm>
          <a:prstGeom prst="rect">
            <a:avLst/>
          </a:prstGeom>
          <a:noFill/>
        </p:spPr>
        <p:txBody>
          <a:bodyPr wrap="square" rtlCol="0">
            <a:spAutoFit/>
          </a:bodyPr>
          <a:lstStyle/>
          <a:p>
            <a:r>
              <a:rPr lang="en-US" dirty="0"/>
              <a:t>How will submergence and salinity change, due to influx of freshwater, effect existing Spartina Alterniflora in Mid-Barataria Bay?</a:t>
            </a:r>
          </a:p>
        </p:txBody>
      </p:sp>
    </p:spTree>
    <p:extLst>
      <p:ext uri="{BB962C8B-B14F-4D97-AF65-F5344CB8AC3E}">
        <p14:creationId xmlns:p14="http://schemas.microsoft.com/office/powerpoint/2010/main" val="552265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1E27763-A233-9166-A33D-17DE97AF2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4" y="4600813"/>
            <a:ext cx="5159284" cy="225718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F6050BA-A746-8F6C-23FB-C56A8464B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465" y="2621266"/>
            <a:ext cx="4236734" cy="42367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866F6EB-202F-9091-7BDC-39EA6636F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1" y="1994073"/>
            <a:ext cx="5213480" cy="26067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2BF2081-4028-DCEB-30EA-F655C0880CB5}"/>
              </a:ext>
            </a:extLst>
          </p:cNvPr>
          <p:cNvPicPr>
            <a:picLocks noChangeAspect="1"/>
          </p:cNvPicPr>
          <p:nvPr/>
        </p:nvPicPr>
        <p:blipFill>
          <a:blip r:embed="rId5"/>
          <a:stretch>
            <a:fillRect/>
          </a:stretch>
        </p:blipFill>
        <p:spPr>
          <a:xfrm>
            <a:off x="5600355" y="200025"/>
            <a:ext cx="4168160" cy="5418608"/>
          </a:xfrm>
          <a:prstGeom prst="rect">
            <a:avLst/>
          </a:prstGeom>
        </p:spPr>
      </p:pic>
      <p:pic>
        <p:nvPicPr>
          <p:cNvPr id="3" name="Picture 2">
            <a:extLst>
              <a:ext uri="{FF2B5EF4-FFF2-40B4-BE49-F238E27FC236}">
                <a16:creationId xmlns:a16="http://schemas.microsoft.com/office/drawing/2014/main" id="{32E96A52-30DD-D09D-8723-D64FA237461C}"/>
              </a:ext>
            </a:extLst>
          </p:cNvPr>
          <p:cNvPicPr>
            <a:picLocks noChangeAspect="1"/>
          </p:cNvPicPr>
          <p:nvPr/>
        </p:nvPicPr>
        <p:blipFill>
          <a:blip r:embed="rId6"/>
          <a:stretch>
            <a:fillRect/>
          </a:stretch>
        </p:blipFill>
        <p:spPr>
          <a:xfrm>
            <a:off x="-50663" y="0"/>
            <a:ext cx="5118314" cy="1982254"/>
          </a:xfrm>
          <a:prstGeom prst="rect">
            <a:avLst/>
          </a:prstGeom>
        </p:spPr>
      </p:pic>
    </p:spTree>
    <p:extLst>
      <p:ext uri="{BB962C8B-B14F-4D97-AF65-F5344CB8AC3E}">
        <p14:creationId xmlns:p14="http://schemas.microsoft.com/office/powerpoint/2010/main" val="2991977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Spartina alterniflora (Smooth Cordgrass)">
            <a:extLst>
              <a:ext uri="{FF2B5EF4-FFF2-40B4-BE49-F238E27FC236}">
                <a16:creationId xmlns:a16="http://schemas.microsoft.com/office/drawing/2014/main" id="{5E5D8223-7DAF-B87D-E09F-2FDB88784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730" r="-2" b="512"/>
          <a:stretch/>
        </p:blipFill>
        <p:spPr bwMode="auto">
          <a:xfrm>
            <a:off x="6979029" y="-17206"/>
            <a:ext cx="4417638" cy="2410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3B6BEEA-A2BC-1FA1-90E6-08CD2862A912}"/>
              </a:ext>
            </a:extLst>
          </p:cNvPr>
          <p:cNvPicPr>
            <a:picLocks noChangeAspect="1"/>
          </p:cNvPicPr>
          <p:nvPr/>
        </p:nvPicPr>
        <p:blipFill>
          <a:blip r:embed="rId3"/>
          <a:srcRect r="-2" b="15296"/>
          <a:stretch/>
        </p:blipFill>
        <p:spPr>
          <a:xfrm>
            <a:off x="198737" y="3357277"/>
            <a:ext cx="5804105" cy="2789948"/>
          </a:xfrm>
          <a:prstGeom prst="rect">
            <a:avLst/>
          </a:prstGeom>
        </p:spPr>
      </p:pic>
      <p:pic>
        <p:nvPicPr>
          <p:cNvPr id="7" name="Picture 6">
            <a:extLst>
              <a:ext uri="{FF2B5EF4-FFF2-40B4-BE49-F238E27FC236}">
                <a16:creationId xmlns:a16="http://schemas.microsoft.com/office/drawing/2014/main" id="{70D9DF6A-6322-0DF5-2C32-F58524C4A01A}"/>
              </a:ext>
            </a:extLst>
          </p:cNvPr>
          <p:cNvPicPr>
            <a:picLocks noChangeAspect="1"/>
          </p:cNvPicPr>
          <p:nvPr/>
        </p:nvPicPr>
        <p:blipFill>
          <a:blip r:embed="rId4"/>
          <a:srcRect l="11337" r="5537" b="-1"/>
          <a:stretch/>
        </p:blipFill>
        <p:spPr>
          <a:xfrm>
            <a:off x="381119" y="277870"/>
            <a:ext cx="5439343" cy="2617418"/>
          </a:xfrm>
          <a:prstGeom prst="rect">
            <a:avLst/>
          </a:prstGeom>
        </p:spPr>
      </p:pic>
      <p:pic>
        <p:nvPicPr>
          <p:cNvPr id="5" name="Picture 4">
            <a:extLst>
              <a:ext uri="{FF2B5EF4-FFF2-40B4-BE49-F238E27FC236}">
                <a16:creationId xmlns:a16="http://schemas.microsoft.com/office/drawing/2014/main" id="{D24DB0C4-8D10-CF9F-ABB0-A234BD8C2F83}"/>
              </a:ext>
            </a:extLst>
          </p:cNvPr>
          <p:cNvPicPr>
            <a:picLocks noChangeAspect="1"/>
          </p:cNvPicPr>
          <p:nvPr/>
        </p:nvPicPr>
        <p:blipFill>
          <a:blip r:embed="rId5"/>
          <a:stretch>
            <a:fillRect/>
          </a:stretch>
        </p:blipFill>
        <p:spPr>
          <a:xfrm>
            <a:off x="6825444" y="2470464"/>
            <a:ext cx="4724809" cy="4404742"/>
          </a:xfrm>
          <a:prstGeom prst="rect">
            <a:avLst/>
          </a:prstGeom>
        </p:spPr>
      </p:pic>
    </p:spTree>
    <p:extLst>
      <p:ext uri="{BB962C8B-B14F-4D97-AF65-F5344CB8AC3E}">
        <p14:creationId xmlns:p14="http://schemas.microsoft.com/office/powerpoint/2010/main" val="408874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6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a study area&#10;&#10;Description automatically generated">
            <a:extLst>
              <a:ext uri="{FF2B5EF4-FFF2-40B4-BE49-F238E27FC236}">
                <a16:creationId xmlns:a16="http://schemas.microsoft.com/office/drawing/2014/main" id="{5FDAC32E-F36B-1BAC-0755-35813ADB8D7A}"/>
              </a:ext>
            </a:extLst>
          </p:cNvPr>
          <p:cNvPicPr>
            <a:picLocks noChangeAspect="1"/>
          </p:cNvPicPr>
          <p:nvPr/>
        </p:nvPicPr>
        <p:blipFill>
          <a:blip r:embed="rId2"/>
          <a:stretch>
            <a:fillRect/>
          </a:stretch>
        </p:blipFill>
        <p:spPr>
          <a:xfrm>
            <a:off x="705619" y="643467"/>
            <a:ext cx="2956003" cy="2475653"/>
          </a:xfrm>
          <a:prstGeom prst="rect">
            <a:avLst/>
          </a:prstGeom>
        </p:spPr>
      </p:pic>
      <p:sp>
        <p:nvSpPr>
          <p:cNvPr id="24" name="Rectangle 23">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29FB49-7ABD-5B4B-FA89-B70A9B837C39}"/>
              </a:ext>
            </a:extLst>
          </p:cNvPr>
          <p:cNvPicPr>
            <a:picLocks noChangeAspect="1"/>
          </p:cNvPicPr>
          <p:nvPr/>
        </p:nvPicPr>
        <p:blipFill>
          <a:blip r:embed="rId3"/>
          <a:stretch>
            <a:fillRect/>
          </a:stretch>
        </p:blipFill>
        <p:spPr>
          <a:xfrm>
            <a:off x="1090592" y="3748194"/>
            <a:ext cx="2168856" cy="2471631"/>
          </a:xfrm>
          <a:prstGeom prst="rect">
            <a:avLst/>
          </a:prstGeom>
        </p:spPr>
      </p:pic>
      <p:sp>
        <p:nvSpPr>
          <p:cNvPr id="26" name="Rectangle 25">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llage of images of different types of land&#10;&#10;Description automatically generated">
            <a:extLst>
              <a:ext uri="{FF2B5EF4-FFF2-40B4-BE49-F238E27FC236}">
                <a16:creationId xmlns:a16="http://schemas.microsoft.com/office/drawing/2014/main" id="{77391A77-331C-A088-CDCA-C192A678E290}"/>
              </a:ext>
            </a:extLst>
          </p:cNvPr>
          <p:cNvPicPr>
            <a:picLocks noChangeAspect="1"/>
          </p:cNvPicPr>
          <p:nvPr/>
        </p:nvPicPr>
        <p:blipFill>
          <a:blip r:embed="rId4"/>
          <a:stretch>
            <a:fillRect/>
          </a:stretch>
        </p:blipFill>
        <p:spPr>
          <a:xfrm>
            <a:off x="4365215" y="1236130"/>
            <a:ext cx="3252903" cy="4385739"/>
          </a:xfrm>
          <a:prstGeom prst="rect">
            <a:avLst/>
          </a:prstGeom>
        </p:spPr>
      </p:pic>
      <p:sp>
        <p:nvSpPr>
          <p:cNvPr id="21" name="Rectangle 20">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ond with grass and water&#10;&#10;Description automatically generated">
            <a:extLst>
              <a:ext uri="{FF2B5EF4-FFF2-40B4-BE49-F238E27FC236}">
                <a16:creationId xmlns:a16="http://schemas.microsoft.com/office/drawing/2014/main" id="{9BEEA231-F1CF-5976-14B0-4F8AAA21ABB7}"/>
              </a:ext>
            </a:extLst>
          </p:cNvPr>
          <p:cNvPicPr>
            <a:picLocks noChangeAspect="1"/>
          </p:cNvPicPr>
          <p:nvPr/>
        </p:nvPicPr>
        <p:blipFill>
          <a:blip r:embed="rId5"/>
          <a:stretch>
            <a:fillRect/>
          </a:stretch>
        </p:blipFill>
        <p:spPr>
          <a:xfrm>
            <a:off x="8303633" y="1284963"/>
            <a:ext cx="3369098" cy="1448712"/>
          </a:xfrm>
          <a:prstGeom prst="rect">
            <a:avLst/>
          </a:prstGeom>
        </p:spPr>
      </p:pic>
      <p:pic>
        <p:nvPicPr>
          <p:cNvPr id="6" name="Picture 5">
            <a:extLst>
              <a:ext uri="{FF2B5EF4-FFF2-40B4-BE49-F238E27FC236}">
                <a16:creationId xmlns:a16="http://schemas.microsoft.com/office/drawing/2014/main" id="{04C59D47-401F-CC9D-06EA-BF637A0D2FC0}"/>
              </a:ext>
            </a:extLst>
          </p:cNvPr>
          <p:cNvPicPr>
            <a:picLocks noChangeAspect="1"/>
          </p:cNvPicPr>
          <p:nvPr/>
        </p:nvPicPr>
        <p:blipFill>
          <a:blip r:embed="rId6"/>
          <a:stretch>
            <a:fillRect/>
          </a:stretch>
        </p:blipFill>
        <p:spPr>
          <a:xfrm>
            <a:off x="8303633" y="3949590"/>
            <a:ext cx="3252903" cy="1886683"/>
          </a:xfrm>
          <a:prstGeom prst="rect">
            <a:avLst/>
          </a:prstGeom>
        </p:spPr>
      </p:pic>
    </p:spTree>
    <p:extLst>
      <p:ext uri="{BB962C8B-B14F-4D97-AF65-F5344CB8AC3E}">
        <p14:creationId xmlns:p14="http://schemas.microsoft.com/office/powerpoint/2010/main" val="3699947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DFC4-D6FD-C975-6288-4164FF191584}"/>
              </a:ext>
            </a:extLst>
          </p:cNvPr>
          <p:cNvSpPr>
            <a:spLocks noGrp="1"/>
          </p:cNvSpPr>
          <p:nvPr>
            <p:ph type="title"/>
          </p:nvPr>
        </p:nvSpPr>
        <p:spPr>
          <a:xfrm>
            <a:off x="838200" y="365125"/>
            <a:ext cx="10515600" cy="763587"/>
          </a:xfrm>
        </p:spPr>
        <p:txBody>
          <a:bodyPr/>
          <a:lstStyle/>
          <a:p>
            <a:r>
              <a:rPr lang="en-US" dirty="0"/>
              <a:t>References</a:t>
            </a:r>
          </a:p>
        </p:txBody>
      </p:sp>
      <p:sp>
        <p:nvSpPr>
          <p:cNvPr id="3" name="Content Placeholder 2">
            <a:extLst>
              <a:ext uri="{FF2B5EF4-FFF2-40B4-BE49-F238E27FC236}">
                <a16:creationId xmlns:a16="http://schemas.microsoft.com/office/drawing/2014/main" id="{27276416-DBBA-B04C-7E95-635D70D811D6}"/>
              </a:ext>
            </a:extLst>
          </p:cNvPr>
          <p:cNvSpPr>
            <a:spLocks noGrp="1"/>
          </p:cNvSpPr>
          <p:nvPr>
            <p:ph idx="1"/>
          </p:nvPr>
        </p:nvSpPr>
        <p:spPr>
          <a:xfrm>
            <a:off x="762000" y="1377950"/>
            <a:ext cx="10515600" cy="4351338"/>
          </a:xfrm>
        </p:spPr>
        <p:txBody>
          <a:bodyPr vert="horz" lIns="91440" tIns="45720" rIns="91440" bIns="45720" rtlCol="0" anchor="t">
            <a:normAutofit fontScale="77500" lnSpcReduction="20000"/>
          </a:bodyPr>
          <a:lstStyle/>
          <a:p>
            <a:pPr marL="0" indent="0">
              <a:buNone/>
            </a:pPr>
            <a:r>
              <a:rPr lang="en-US" sz="1600" dirty="0"/>
              <a:t>United States Army Corps of Engineers, New Orleans District &amp; G.E.C. Inc. (September 2022). </a:t>
            </a:r>
            <a:r>
              <a:rPr lang="en-US" sz="1600" b="0" i="1" dirty="0">
                <a:solidFill>
                  <a:srgbClr val="120612"/>
                </a:solidFill>
                <a:effectLst/>
                <a:latin typeface="Helvetica Neue"/>
              </a:rPr>
              <a:t>Final environmental impact statement for the proposed Mid-Barataria Sediment Diversion Project, Plaquemines Parish, Louisiana (RN 735-17c. </a:t>
            </a:r>
            <a:r>
              <a:rPr lang="en-US" sz="1600" b="0" dirty="0">
                <a:solidFill>
                  <a:srgbClr val="120612"/>
                </a:solidFill>
                <a:effectLst/>
                <a:latin typeface="Helvetica Neue"/>
              </a:rPr>
              <a:t>US Army Engineer District New Orleans. </a:t>
            </a:r>
            <a:r>
              <a:rPr lang="en-US" sz="1600" b="0" dirty="0">
                <a:solidFill>
                  <a:srgbClr val="120612"/>
                </a:solidFill>
                <a:effectLst/>
                <a:latin typeface="Helvetica Neue"/>
                <a:hlinkClick r:id="rId2"/>
              </a:rPr>
              <a:t>https://usace.contentdm.oclc.org/digital/collection/p16021coll9/id/2943</a:t>
            </a:r>
            <a:r>
              <a:rPr lang="en-US" sz="1600" b="0" dirty="0">
                <a:solidFill>
                  <a:srgbClr val="120612"/>
                </a:solidFill>
                <a:effectLst/>
                <a:latin typeface="Helvetica Neue"/>
              </a:rPr>
              <a:t>.</a:t>
            </a:r>
          </a:p>
          <a:p>
            <a:pPr marL="0" indent="0">
              <a:buNone/>
            </a:pPr>
            <a:r>
              <a:rPr lang="en-US" sz="1600" dirty="0">
                <a:solidFill>
                  <a:srgbClr val="120612"/>
                </a:solidFill>
                <a:latin typeface="Helvetica Neue"/>
              </a:rPr>
              <a:t>Smart, R. M., &amp; Barko, J. W. (1980). Nitrogen nutrition and salinity tolerance of </a:t>
            </a:r>
            <a:r>
              <a:rPr lang="en-US" sz="1600" dirty="0" err="1">
                <a:solidFill>
                  <a:srgbClr val="120612"/>
                </a:solidFill>
                <a:latin typeface="Helvetica Neue"/>
              </a:rPr>
              <a:t>Distichlis</a:t>
            </a:r>
            <a:r>
              <a:rPr lang="en-US" sz="1600" dirty="0">
                <a:solidFill>
                  <a:srgbClr val="120612"/>
                </a:solidFill>
                <a:latin typeface="Helvetica Neue"/>
              </a:rPr>
              <a:t> spicata and Spartina alterniflora. Ecology, 61(3), 630-638. </a:t>
            </a:r>
            <a:r>
              <a:rPr lang="en-US" sz="1600" dirty="0">
                <a:solidFill>
                  <a:srgbClr val="120612"/>
                </a:solidFill>
                <a:latin typeface="Helvetica Neue"/>
                <a:hlinkClick r:id="rId3"/>
              </a:rPr>
              <a:t>https://doi.org/10.2307/1937429</a:t>
            </a:r>
            <a:r>
              <a:rPr lang="en-US" sz="1600" dirty="0">
                <a:solidFill>
                  <a:srgbClr val="120612"/>
                </a:solidFill>
                <a:latin typeface="Helvetica Neue"/>
              </a:rPr>
              <a:t>. </a:t>
            </a:r>
          </a:p>
          <a:p>
            <a:pPr marL="0" indent="0">
              <a:buNone/>
            </a:pPr>
            <a:r>
              <a:rPr lang="en-US" sz="1600" dirty="0">
                <a:latin typeface="Helvetica Neue"/>
              </a:rPr>
              <a:t>Coastal Protection and Restoration Authority (CPRA) of Louisiana. 2024. Coastwide Reference Monitoring System-Wetlands Monitoring Data. Retrieved from Coastal Information Management System (CIMS) database. </a:t>
            </a:r>
            <a:r>
              <a:rPr lang="en-US" sz="1600" dirty="0">
                <a:latin typeface="Helvetica Neue"/>
                <a:hlinkClick r:id="rId4"/>
              </a:rPr>
              <a:t>http://cims.coastal.louisiana.gov</a:t>
            </a:r>
            <a:r>
              <a:rPr lang="en-US" sz="1600" dirty="0">
                <a:latin typeface="Helvetica Neue"/>
              </a:rPr>
              <a:t>. Accessed 28 October 2024.</a:t>
            </a:r>
            <a:endParaRPr lang="en-US" sz="1600" dirty="0"/>
          </a:p>
          <a:p>
            <a:pPr>
              <a:buNone/>
            </a:pPr>
            <a:r>
              <a:rPr lang="en-US" sz="1600" dirty="0" err="1">
                <a:ea typeface="+mn-lt"/>
                <a:cs typeface="+mn-lt"/>
              </a:rPr>
              <a:t>Taitiya</a:t>
            </a:r>
            <a:r>
              <a:rPr lang="en-US" sz="1600" dirty="0">
                <a:ea typeface="+mn-lt"/>
                <a:cs typeface="+mn-lt"/>
              </a:rPr>
              <a:t> Kenneth </a:t>
            </a:r>
            <a:r>
              <a:rPr lang="en-US" sz="1600" dirty="0" err="1">
                <a:ea typeface="+mn-lt"/>
                <a:cs typeface="+mn-lt"/>
              </a:rPr>
              <a:t>Yuguda</a:t>
            </a:r>
            <a:r>
              <a:rPr lang="en-US" sz="1600" dirty="0">
                <a:ea typeface="+mn-lt"/>
                <a:cs typeface="+mn-lt"/>
              </a:rPr>
              <a:t>, </a:t>
            </a:r>
            <a:r>
              <a:rPr lang="en-US" sz="1600" dirty="0" err="1">
                <a:ea typeface="+mn-lt"/>
                <a:cs typeface="+mn-lt"/>
              </a:rPr>
              <a:t>Yueming</a:t>
            </a:r>
            <a:r>
              <a:rPr lang="en-US" sz="1600" dirty="0">
                <a:ea typeface="+mn-lt"/>
                <a:cs typeface="+mn-lt"/>
              </a:rPr>
              <a:t> Wu, </a:t>
            </a:r>
            <a:r>
              <a:rPr lang="en-US" sz="1600" dirty="0" err="1">
                <a:ea typeface="+mn-lt"/>
                <a:cs typeface="+mn-lt"/>
              </a:rPr>
              <a:t>Zhanrui</a:t>
            </a:r>
            <a:r>
              <a:rPr lang="en-US" sz="1600" dirty="0">
                <a:ea typeface="+mn-lt"/>
                <a:cs typeface="+mn-lt"/>
              </a:rPr>
              <a:t> Leng, </a:t>
            </a:r>
            <a:r>
              <a:rPr lang="en-US" sz="1600" dirty="0" err="1">
                <a:ea typeface="+mn-lt"/>
                <a:cs typeface="+mn-lt"/>
              </a:rPr>
              <a:t>Guifeng</a:t>
            </a:r>
            <a:r>
              <a:rPr lang="en-US" sz="1600" dirty="0">
                <a:ea typeface="+mn-lt"/>
                <a:cs typeface="+mn-lt"/>
              </a:rPr>
              <a:t> Gao, </a:t>
            </a:r>
            <a:r>
              <a:rPr lang="en-US" sz="1600" dirty="0" err="1">
                <a:ea typeface="+mn-lt"/>
                <a:cs typeface="+mn-lt"/>
              </a:rPr>
              <a:t>Guanlin</a:t>
            </a:r>
            <a:r>
              <a:rPr lang="en-US" sz="1600" dirty="0">
                <a:ea typeface="+mn-lt"/>
                <a:cs typeface="+mn-lt"/>
              </a:rPr>
              <a:t> Li, </a:t>
            </a:r>
            <a:r>
              <a:rPr lang="en-US" sz="1600" dirty="0" err="1">
                <a:ea typeface="+mn-lt"/>
                <a:cs typeface="+mn-lt"/>
              </a:rPr>
              <a:t>Zhicong</a:t>
            </a:r>
            <a:r>
              <a:rPr lang="en-US" sz="1600" dirty="0">
                <a:ea typeface="+mn-lt"/>
                <a:cs typeface="+mn-lt"/>
              </a:rPr>
              <a:t> Dai, Jian Li, </a:t>
            </a:r>
            <a:r>
              <a:rPr lang="en-US" sz="1600" dirty="0" err="1">
                <a:ea typeface="+mn-lt"/>
                <a:cs typeface="+mn-lt"/>
              </a:rPr>
              <a:t>Daolin</a:t>
            </a:r>
            <a:r>
              <a:rPr lang="en-US" sz="1600" dirty="0">
                <a:ea typeface="+mn-lt"/>
                <a:cs typeface="+mn-lt"/>
              </a:rPr>
              <a:t> Du, Impact of Spartina alterniflora invasion on evapotranspiration water loss in Phragmites australis dominated coastal wetlands of east China, Ecological Engineering, Volume 179, 2022, 106605, ISSN 0925-8574, </a:t>
            </a:r>
            <a:r>
              <a:rPr lang="en-US" sz="1600" dirty="0">
                <a:ea typeface="+mn-lt"/>
                <a:cs typeface="+mn-lt"/>
                <a:hlinkClick r:id="rId5"/>
              </a:rPr>
              <a:t>https://doi.org/10.1016/j.ecoleng.2022.106605</a:t>
            </a:r>
            <a:r>
              <a:rPr lang="en-US" sz="1600" dirty="0">
                <a:ea typeface="+mn-lt"/>
                <a:cs typeface="+mn-lt"/>
              </a:rPr>
              <a:t>.</a:t>
            </a:r>
            <a:endParaRPr lang="en-US" dirty="0"/>
          </a:p>
          <a:p>
            <a:pPr>
              <a:buNone/>
            </a:pPr>
            <a:r>
              <a:rPr lang="en-US" sz="1600" dirty="0">
                <a:ea typeface="+mn-lt"/>
                <a:cs typeface="+mn-lt"/>
              </a:rPr>
              <a:t>Bu, N., Qu, J., Li, Z., Li, G., Zhao, H., Zhao, B., Li, B., Chen, J., &amp; Fang, C. (2015). Effects of Spartina alterniflora Invasion on Soil Respiration in the Yangtze River Estuary, China. </a:t>
            </a:r>
            <a:r>
              <a:rPr lang="en-US" sz="1600" i="1" dirty="0">
                <a:ea typeface="+mn-lt"/>
                <a:cs typeface="+mn-lt"/>
              </a:rPr>
              <a:t>PLOS ONE</a:t>
            </a:r>
            <a:r>
              <a:rPr lang="en-US" sz="1600" dirty="0">
                <a:ea typeface="+mn-lt"/>
                <a:cs typeface="+mn-lt"/>
              </a:rPr>
              <a:t>, </a:t>
            </a:r>
            <a:r>
              <a:rPr lang="en-US" sz="1600" i="1" dirty="0">
                <a:ea typeface="+mn-lt"/>
                <a:cs typeface="+mn-lt"/>
              </a:rPr>
              <a:t>10</a:t>
            </a:r>
            <a:r>
              <a:rPr lang="en-US" sz="1600" dirty="0">
                <a:ea typeface="+mn-lt"/>
                <a:cs typeface="+mn-lt"/>
              </a:rPr>
              <a:t>(3), e0121571. </a:t>
            </a:r>
            <a:r>
              <a:rPr lang="en-US" sz="1600" dirty="0">
                <a:ea typeface="+mn-lt"/>
                <a:cs typeface="+mn-lt"/>
                <a:hlinkClick r:id="rId6"/>
              </a:rPr>
              <a:t>https://doi.org/10.1371/journal.pone.0121571</a:t>
            </a:r>
            <a:endParaRPr lang="en-US" dirty="0"/>
          </a:p>
          <a:p>
            <a:pPr>
              <a:buNone/>
            </a:pPr>
            <a:r>
              <a:rPr lang="en-US" sz="1600" dirty="0">
                <a:ea typeface="+mn-lt"/>
                <a:cs typeface="+mn-lt"/>
              </a:rPr>
              <a:t>Tang, L., Gao, Y., Li, B., Wang, Q., Wang, C.-H., &amp; Zhao, B. (2014). Spartina alterniflora with high tolerance to salt stress changes vegetation pattern by outcompeting native species. </a:t>
            </a:r>
            <a:r>
              <a:rPr lang="en-US" sz="1600" i="1" dirty="0">
                <a:ea typeface="+mn-lt"/>
                <a:cs typeface="+mn-lt"/>
              </a:rPr>
              <a:t>Ecosphere</a:t>
            </a:r>
            <a:r>
              <a:rPr lang="en-US" sz="1600" dirty="0">
                <a:ea typeface="+mn-lt"/>
                <a:cs typeface="+mn-lt"/>
              </a:rPr>
              <a:t>, </a:t>
            </a:r>
            <a:r>
              <a:rPr lang="en-US" sz="1600" i="1" dirty="0">
                <a:ea typeface="+mn-lt"/>
                <a:cs typeface="+mn-lt"/>
              </a:rPr>
              <a:t>5</a:t>
            </a:r>
            <a:r>
              <a:rPr lang="en-US" sz="1600" dirty="0">
                <a:ea typeface="+mn-lt"/>
                <a:cs typeface="+mn-lt"/>
              </a:rPr>
              <a:t>(9), art116. </a:t>
            </a:r>
            <a:r>
              <a:rPr lang="en-US" sz="1600" dirty="0">
                <a:ea typeface="+mn-lt"/>
                <a:cs typeface="+mn-lt"/>
                <a:hlinkClick r:id="rId7"/>
              </a:rPr>
              <a:t>https://doi.org/10.1890/ES14-00166.1</a:t>
            </a:r>
            <a:endParaRPr lang="en-US" dirty="0"/>
          </a:p>
          <a:p>
            <a:pPr>
              <a:buNone/>
            </a:pPr>
            <a:r>
              <a:rPr lang="en-US" sz="1600" dirty="0">
                <a:ea typeface="+mn-lt"/>
                <a:cs typeface="+mn-lt"/>
              </a:rPr>
              <a:t>Howes, B. L., Dacey, J. W. H., &amp; </a:t>
            </a:r>
            <a:r>
              <a:rPr lang="en-US" sz="1600" dirty="0" err="1">
                <a:ea typeface="+mn-lt"/>
                <a:cs typeface="+mn-lt"/>
              </a:rPr>
              <a:t>Goehringer</a:t>
            </a:r>
            <a:r>
              <a:rPr lang="en-US" sz="1600" dirty="0">
                <a:ea typeface="+mn-lt"/>
                <a:cs typeface="+mn-lt"/>
              </a:rPr>
              <a:t>, D. D. (1986). Factors Controlling the Growth Form of Spartina Alterniflora: Feedbacks Between Above-Ground Production, Sediment Oxidation, Nitrogen and Salinity. </a:t>
            </a:r>
            <a:r>
              <a:rPr lang="en-US" sz="1600" i="1" dirty="0">
                <a:ea typeface="+mn-lt"/>
                <a:cs typeface="+mn-lt"/>
              </a:rPr>
              <a:t>Journal of Ecology</a:t>
            </a:r>
            <a:r>
              <a:rPr lang="en-US" sz="1600" dirty="0">
                <a:ea typeface="+mn-lt"/>
                <a:cs typeface="+mn-lt"/>
              </a:rPr>
              <a:t>, </a:t>
            </a:r>
            <a:r>
              <a:rPr lang="en-US" sz="1600" i="1" dirty="0">
                <a:ea typeface="+mn-lt"/>
                <a:cs typeface="+mn-lt"/>
              </a:rPr>
              <a:t>74</a:t>
            </a:r>
            <a:r>
              <a:rPr lang="en-US" sz="1600" dirty="0">
                <a:ea typeface="+mn-lt"/>
                <a:cs typeface="+mn-lt"/>
              </a:rPr>
              <a:t>(3), 881–898. </a:t>
            </a:r>
            <a:r>
              <a:rPr lang="en-US" sz="1600" dirty="0">
                <a:ea typeface="+mn-lt"/>
                <a:cs typeface="+mn-lt"/>
                <a:hlinkClick r:id="rId8"/>
              </a:rPr>
              <a:t>https://doi.org/10.2307/2260404</a:t>
            </a:r>
            <a:endParaRPr lang="en-US" dirty="0"/>
          </a:p>
          <a:p>
            <a:pPr>
              <a:buNone/>
            </a:pPr>
            <a:r>
              <a:rPr lang="en-US" sz="1600" dirty="0">
                <a:latin typeface="Aptos"/>
              </a:rPr>
              <a:t>Mao, L., Mishra, D. R., </a:t>
            </a:r>
            <a:r>
              <a:rPr lang="en-US" sz="1600" dirty="0" err="1">
                <a:latin typeface="Aptos"/>
              </a:rPr>
              <a:t>Hawman</a:t>
            </a:r>
            <a:r>
              <a:rPr lang="en-US" sz="1600" dirty="0">
                <a:latin typeface="Aptos"/>
              </a:rPr>
              <a:t>, P. A., </a:t>
            </a:r>
            <a:r>
              <a:rPr lang="en-US" sz="1600" dirty="0" err="1">
                <a:latin typeface="Aptos"/>
              </a:rPr>
              <a:t>Narron</a:t>
            </a:r>
            <a:r>
              <a:rPr lang="en-US" sz="1600" dirty="0">
                <a:latin typeface="Aptos"/>
              </a:rPr>
              <a:t>, C. R., O’Connell, J. L., &amp; </a:t>
            </a:r>
            <a:r>
              <a:rPr lang="en-US" sz="1600" dirty="0" err="1">
                <a:latin typeface="Aptos"/>
              </a:rPr>
              <a:t>Cotten</a:t>
            </a:r>
            <a:r>
              <a:rPr lang="en-US" sz="1600" dirty="0">
                <a:latin typeface="Aptos"/>
              </a:rPr>
              <a:t>, D. L. (2023). Photosynthetic performance of tidally flooded Spartina alterniflora salt marshes. Journal of Geophysical Research: </a:t>
            </a:r>
            <a:r>
              <a:rPr lang="en-US" sz="1600" dirty="0" err="1">
                <a:latin typeface="Aptos"/>
              </a:rPr>
              <a:t>Biogeosciences</a:t>
            </a:r>
            <a:r>
              <a:rPr lang="en-US" sz="1600" dirty="0">
                <a:latin typeface="Aptos"/>
              </a:rPr>
              <a:t>, 128(3). </a:t>
            </a:r>
            <a:r>
              <a:rPr lang="en-US" sz="1600" dirty="0">
                <a:latin typeface="Aptos"/>
                <a:hlinkClick r:id="rId9"/>
              </a:rPr>
              <a:t>https://doi.org/10.1029/2022JG007161</a:t>
            </a:r>
            <a:endParaRPr lang="en-US" sz="1600" dirty="0">
              <a:latin typeface="Aptos"/>
            </a:endParaRPr>
          </a:p>
          <a:p>
            <a:pPr>
              <a:buNone/>
            </a:pPr>
            <a:r>
              <a:rPr lang="en-US" sz="1600" dirty="0">
                <a:latin typeface="Aptos"/>
              </a:rPr>
              <a:t>Matsuda et al., 2023. Effects of salinity, temperature, and immersion conditions on seed germination of invasive Spartina alterniflora Loisel (smooth cordgrass) in Japan. Reg. Stud. Mar. Sci., 57 (2023), p. 8. </a:t>
            </a:r>
            <a:r>
              <a:rPr lang="en-US" sz="1600" dirty="0">
                <a:latin typeface="Aptos"/>
                <a:hlinkClick r:id="rId10"/>
              </a:rPr>
              <a:t>https://doi.org/10.1016/j.rsma.2022.102738</a:t>
            </a:r>
            <a:endParaRPr lang="en-US" sz="1600" dirty="0">
              <a:latin typeface="Aptos"/>
            </a:endParaRPr>
          </a:p>
          <a:p>
            <a:pPr>
              <a:buNone/>
            </a:pPr>
            <a:r>
              <a:rPr lang="en-US" sz="1600" dirty="0">
                <a:latin typeface="Helvetica Neue"/>
              </a:rPr>
              <a:t> Qi, M., T. Sun, H. Zhang, M. Zhu, W. Yang, D. Shao, and A. </a:t>
            </a:r>
            <a:r>
              <a:rPr lang="en-US" sz="1600" dirty="0" err="1">
                <a:latin typeface="Helvetica Neue"/>
              </a:rPr>
              <a:t>Voinov</a:t>
            </a:r>
            <a:r>
              <a:rPr lang="en-US" sz="1600" dirty="0">
                <a:latin typeface="Helvetica Neue"/>
              </a:rPr>
              <a:t>. 2017. Maintenance of salt barrens inhibited landward invasion of Spartina species in salt marshes. Ecosphere 8(10):e01982. 10.1002/ecs2.1982. DOI:10.1002/ecs2.1982</a:t>
            </a:r>
          </a:p>
          <a:p>
            <a:pPr>
              <a:buNone/>
            </a:pPr>
            <a:r>
              <a:rPr lang="en-US" sz="1600" dirty="0">
                <a:highlight>
                  <a:srgbClr val="FFFF00"/>
                </a:highlight>
                <a:latin typeface="Helvetica Neue"/>
              </a:rPr>
              <a:t>CITE EMMANUEL’S GRAPHS</a:t>
            </a:r>
            <a:endParaRPr lang="en-US" sz="1600" dirty="0">
              <a:latin typeface="Aptos"/>
            </a:endParaRPr>
          </a:p>
        </p:txBody>
      </p:sp>
    </p:spTree>
    <p:extLst>
      <p:ext uri="{BB962C8B-B14F-4D97-AF65-F5344CB8AC3E}">
        <p14:creationId xmlns:p14="http://schemas.microsoft.com/office/powerpoint/2010/main" val="238174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11aeb63-a8d1-48cf-be5a-abeacfb3e1e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59EAE6EA26D5C43AA5577F551153DF5" ma:contentTypeVersion="6" ma:contentTypeDescription="Create a new document." ma:contentTypeScope="" ma:versionID="cb8c3ee9e1284d78d78dc53ce7a5890b">
  <xsd:schema xmlns:xsd="http://www.w3.org/2001/XMLSchema" xmlns:xs="http://www.w3.org/2001/XMLSchema" xmlns:p="http://schemas.microsoft.com/office/2006/metadata/properties" xmlns:ns3="c11aeb63-a8d1-48cf-be5a-abeacfb3e1ec" targetNamespace="http://schemas.microsoft.com/office/2006/metadata/properties" ma:root="true" ma:fieldsID="9a022a6ad8ec3ebae4ee4592a179caba" ns3:_="">
    <xsd:import namespace="c11aeb63-a8d1-48cf-be5a-abeacfb3e1e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aeb63-a8d1-48cf-be5a-abeacfb3e1e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18FC2F-025B-4751-8A09-48F5A6524198}">
  <ds:schemaRefs>
    <ds:schemaRef ds:uri="http://purl.org/dc/elements/1.1/"/>
    <ds:schemaRef ds:uri="http://schemas.microsoft.com/office/infopath/2007/PartnerControls"/>
    <ds:schemaRef ds:uri="http://schemas.microsoft.com/office/2006/documentManagement/types"/>
    <ds:schemaRef ds:uri="http://www.w3.org/XML/1998/namespace"/>
    <ds:schemaRef ds:uri="c11aeb63-a8d1-48cf-be5a-abeacfb3e1ec"/>
    <ds:schemaRef ds:uri="http://schemas.openxmlformats.org/package/2006/metadata/core-properties"/>
    <ds:schemaRef ds:uri="http://purl.org/dc/term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6552058-886C-4798-90D2-D06DB93E76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aeb63-a8d1-48cf-be5a-abeacfb3e1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5E2883-312A-4064-A9AC-A41CF56060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84</TotalTime>
  <Words>723</Words>
  <Application>Microsoft Office PowerPoint</Application>
  <PresentationFormat>Widescreen</PresentationFormat>
  <Paragraphs>24</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Aptos</vt:lpstr>
      <vt:lpstr>Aptos Display</vt:lpstr>
      <vt:lpstr>Arial</vt:lpstr>
      <vt:lpstr>Calibri</vt:lpstr>
      <vt:lpstr>Helvetica Neue</vt:lpstr>
      <vt:lpstr>Source Sans Pro</vt:lpstr>
      <vt:lpstr>Office Theme</vt:lpstr>
      <vt:lpstr>Effects of Salinity and Submergence on Spartina Alterniflora in Response to the Mid-Barataria Sediment Diversion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Salinity and Submergence on Spartina Alterniflora in Response to the Mid-Barataria Sediment Diversion</dc:title>
  <dc:creator>Gort, Aidan S</dc:creator>
  <cp:lastModifiedBy>Emery, Benjamin E CIV USARMY CEERD-CHL (USA)</cp:lastModifiedBy>
  <cp:revision>81</cp:revision>
  <dcterms:created xsi:type="dcterms:W3CDTF">2024-10-28T18:01:01Z</dcterms:created>
  <dcterms:modified xsi:type="dcterms:W3CDTF">2024-10-31T03:11:27Z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0x010100559EAE6EA26D5C43AA5577F551153DF5</vt:lpwstr>
  </property>
</Properties>
</file>